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2"/>
  </p:notesMasterIdLst>
  <p:sldIdLst>
    <p:sldId id="256" r:id="rId2"/>
    <p:sldId id="257" r:id="rId3"/>
    <p:sldId id="258" r:id="rId4"/>
    <p:sldId id="331" r:id="rId5"/>
    <p:sldId id="259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32" r:id="rId16"/>
    <p:sldId id="329" r:id="rId17"/>
    <p:sldId id="333" r:id="rId18"/>
    <p:sldId id="330" r:id="rId19"/>
    <p:sldId id="328" r:id="rId20"/>
    <p:sldId id="318" r:id="rId2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E509C5D-A4BA-4843-B91F-669C2526EBD1}">
          <p14:sldIdLst>
            <p14:sldId id="256"/>
            <p14:sldId id="257"/>
            <p14:sldId id="258"/>
            <p14:sldId id="331"/>
            <p14:sldId id="259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2"/>
            <p14:sldId id="329"/>
            <p14:sldId id="333"/>
            <p14:sldId id="330"/>
            <p14:sldId id="328"/>
            <p14:sldId id="318"/>
          </p14:sldIdLst>
        </p14:section>
        <p14:section name="Sección sin título" id="{876061A1-13BD-4E14-AC13-D59398AC54B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740A0-A125-EB46-A7B5-DB5948DB0683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DB963-DEAE-8247-90E7-A6AC695BE37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373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DB963-DEAE-8247-90E7-A6AC695BE373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8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0"/>
            </a:lvl1pPr>
          </a:lstStyle>
          <a:p>
            <a:fld id="{2EE5D882-20F1-C34C-B0C9-943045405B0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128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652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939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27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818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32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259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2702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895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296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433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89BEB-34B5-DD49-BA24-A9C7DF3CE8FC}" type="datetimeFigureOut">
              <a:rPr lang="es-ES" smtClean="0"/>
              <a:t>22/04/2019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5D882-20F1-C34C-B0C9-943045405B0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41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emf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hyperlink" Target="mailto:jorquera@ing.puc.cl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nca.mma.gob.cl/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nca.mma.gob.cl/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fizz.phys.dal.ca/~atmos/martin/?page_id=14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2.png"/><Relationship Id="rId2" Type="http://schemas.openxmlformats.org/officeDocument/2006/relationships/hyperlink" Target="https://sinca.mma.gob.cl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15/38/9592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15/38/9592" TargetMode="Externa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nca.mma.gob.c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"/>
            <a:ext cx="9144000" cy="55518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5" y="702021"/>
            <a:ext cx="1260557" cy="1310186"/>
          </a:xfrm>
          <a:prstGeom prst="rect">
            <a:avLst/>
          </a:prstGeom>
        </p:spPr>
      </p:pic>
      <p:sp>
        <p:nvSpPr>
          <p:cNvPr id="10" name="Título 9"/>
          <p:cNvSpPr>
            <a:spLocks noGrp="1"/>
          </p:cNvSpPr>
          <p:nvPr>
            <p:ph type="ctrTitle"/>
          </p:nvPr>
        </p:nvSpPr>
        <p:spPr>
          <a:xfrm>
            <a:off x="1490226" y="782997"/>
            <a:ext cx="7431828" cy="3813929"/>
          </a:xfrm>
        </p:spPr>
        <p:txBody>
          <a:bodyPr>
            <a:normAutofit fontScale="90000"/>
          </a:bodyPr>
          <a:lstStyle/>
          <a:p>
            <a:r>
              <a:rPr lang="es-CL" sz="4000" b="1" dirty="0" smtClean="0">
                <a:solidFill>
                  <a:schemeClr val="bg1"/>
                </a:solidFill>
              </a:rPr>
              <a:t/>
            </a:r>
            <a:br>
              <a:rPr lang="es-CL" sz="4000" b="1" dirty="0" smtClean="0">
                <a:solidFill>
                  <a:schemeClr val="bg1"/>
                </a:solidFill>
              </a:rPr>
            </a:br>
            <a:r>
              <a:rPr lang="es-CL" sz="4000" b="1" dirty="0" smtClean="0">
                <a:solidFill>
                  <a:schemeClr val="bg1"/>
                </a:solidFill>
              </a:rPr>
              <a:t>Salud </a:t>
            </a:r>
            <a:r>
              <a:rPr lang="es-CL" sz="4000" b="1" dirty="0">
                <a:solidFill>
                  <a:schemeClr val="bg1"/>
                </a:solidFill>
              </a:rPr>
              <a:t>urbana y calidad del aire en Chile: ¿nos estamos moviendo hacia cumplir el ODS # 11?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2700" b="1" i="1" dirty="0" smtClean="0">
                <a:solidFill>
                  <a:schemeClr val="bg1"/>
                </a:solidFill>
              </a:rPr>
              <a:t>Héctor Jorquera</a:t>
            </a:r>
            <a:br>
              <a:rPr lang="en-US" sz="2700" b="1" i="1" dirty="0" smtClean="0">
                <a:solidFill>
                  <a:schemeClr val="bg1"/>
                </a:solidFill>
              </a:rPr>
            </a:br>
            <a:r>
              <a:rPr lang="en-US" sz="2700" b="1" i="1" dirty="0" smtClean="0">
                <a:solidFill>
                  <a:schemeClr val="bg1"/>
                </a:solidFill>
              </a:rPr>
              <a:t>P. Universidad </a:t>
            </a:r>
            <a:r>
              <a:rPr lang="en-US" sz="2700" b="1" i="1" dirty="0" err="1" smtClean="0">
                <a:solidFill>
                  <a:schemeClr val="bg1"/>
                </a:solidFill>
              </a:rPr>
              <a:t>Católica</a:t>
            </a:r>
            <a:r>
              <a:rPr lang="en-US" sz="2700" b="1" i="1" dirty="0" smtClean="0">
                <a:solidFill>
                  <a:schemeClr val="bg1"/>
                </a:solidFill>
              </a:rPr>
              <a:t> de Chile</a:t>
            </a:r>
            <a:br>
              <a:rPr lang="en-US" sz="2700" b="1" i="1" dirty="0" smtClean="0">
                <a:solidFill>
                  <a:schemeClr val="bg1"/>
                </a:solidFill>
              </a:rPr>
            </a:br>
            <a:r>
              <a:rPr lang="en-US" sz="2700" b="1" i="1" dirty="0" smtClean="0">
                <a:solidFill>
                  <a:schemeClr val="bg1"/>
                </a:solidFill>
              </a:rPr>
              <a:t>Chemical &amp; Bioprocess Engineering</a:t>
            </a:r>
            <a:br>
              <a:rPr lang="en-US" sz="2700" b="1" i="1" dirty="0" smtClean="0">
                <a:solidFill>
                  <a:schemeClr val="bg1"/>
                </a:solidFill>
              </a:rPr>
            </a:br>
            <a:r>
              <a:rPr lang="en-US" sz="2700" b="1" i="1" dirty="0" smtClean="0">
                <a:solidFill>
                  <a:schemeClr val="bg1"/>
                </a:solidFill>
                <a:hlinkClick r:id="rId4"/>
              </a:rPr>
              <a:t>jorquera@ing.puc.cl</a:t>
            </a:r>
            <a:r>
              <a:rPr lang="en-US" sz="2700" b="1" i="1" dirty="0" smtClean="0">
                <a:solidFill>
                  <a:schemeClr val="bg1"/>
                </a:solidFill>
              </a:rPr>
              <a:t> </a:t>
            </a:r>
            <a:r>
              <a:rPr lang="en-US" sz="2200" i="1" dirty="0" smtClean="0">
                <a:solidFill>
                  <a:schemeClr val="bg1"/>
                </a:solidFill>
              </a:rPr>
              <a:t/>
            </a:r>
            <a:br>
              <a:rPr lang="en-US" sz="2200" i="1" dirty="0" smtClean="0">
                <a:solidFill>
                  <a:schemeClr val="bg1"/>
                </a:solidFill>
              </a:rPr>
            </a:br>
            <a:r>
              <a:rPr lang="en-US" sz="2700" i="1" dirty="0" smtClean="0">
                <a:solidFill>
                  <a:schemeClr val="bg1"/>
                </a:solidFill>
              </a:rPr>
              <a:t> </a:t>
            </a:r>
            <a:endParaRPr lang="en-US" sz="2700" i="1" dirty="0">
              <a:solidFill>
                <a:schemeClr val="bg1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29669" y="5767242"/>
            <a:ext cx="547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CEDEUS is financed by CONICYT through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 its FONDAP Program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828" y="73473"/>
            <a:ext cx="9261838" cy="555076"/>
          </a:xfrm>
          <a:prstGeom prst="rect">
            <a:avLst/>
          </a:prstGeom>
        </p:spPr>
      </p:pic>
      <p:pic>
        <p:nvPicPr>
          <p:cNvPr id="11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961" y="5785102"/>
            <a:ext cx="969093" cy="879017"/>
          </a:xfrm>
          <a:prstGeom prst="rect">
            <a:avLst/>
          </a:prstGeom>
        </p:spPr>
      </p:pic>
      <p:pic>
        <p:nvPicPr>
          <p:cNvPr id="12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340" y="6737403"/>
            <a:ext cx="982014" cy="51829"/>
          </a:xfrm>
          <a:prstGeom prst="rect">
            <a:avLst/>
          </a:prstGeom>
        </p:spPr>
      </p:pic>
      <p:pic>
        <p:nvPicPr>
          <p:cNvPr id="13" name="Imagen 12" descr="uc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80" y="5706319"/>
            <a:ext cx="754839" cy="1016936"/>
          </a:xfrm>
          <a:prstGeom prst="rect">
            <a:avLst/>
          </a:prstGeom>
        </p:spPr>
      </p:pic>
      <p:pic>
        <p:nvPicPr>
          <p:cNvPr id="15" name="Imagen 14" descr="escud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8" y="5785102"/>
            <a:ext cx="719564" cy="8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95518"/>
            <a:ext cx="8304313" cy="846052"/>
          </a:xfrm>
        </p:spPr>
        <p:txBody>
          <a:bodyPr>
            <a:normAutofit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Tendencias del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968913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Fuente: </a:t>
            </a:r>
            <a:r>
              <a:rPr lang="es-CL" dirty="0">
                <a:hlinkClick r:id="rId3"/>
              </a:rPr>
              <a:t>https://sinca.mma.gob.cl/</a:t>
            </a:r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" y="793788"/>
            <a:ext cx="9136035" cy="51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9843" y="38972"/>
            <a:ext cx="8304313" cy="692106"/>
          </a:xfrm>
        </p:spPr>
        <p:txBody>
          <a:bodyPr>
            <a:normAutofit lnSpcReduction="10000"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Tendencias del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5968913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Fuente: </a:t>
            </a:r>
            <a:r>
              <a:rPr lang="es-CL" dirty="0">
                <a:hlinkClick r:id="rId3"/>
              </a:rPr>
              <a:t>https://sinca.mma.gob.cl/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" y="787624"/>
            <a:ext cx="9124302" cy="51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68346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446509" y="836496"/>
            <a:ext cx="8229600" cy="5114581"/>
          </a:xfrm>
        </p:spPr>
        <p:txBody>
          <a:bodyPr>
            <a:normAutofit/>
          </a:bodyPr>
          <a:lstStyle/>
          <a:p>
            <a:r>
              <a:rPr lang="es-CL" dirty="0" smtClean="0"/>
              <a:t>Zona norte:</a:t>
            </a:r>
          </a:p>
          <a:p>
            <a:pPr lvl="1"/>
            <a:r>
              <a:rPr lang="es-CL" dirty="0" smtClean="0"/>
              <a:t>Mayoría de las ciudades son costeras</a:t>
            </a:r>
          </a:p>
          <a:p>
            <a:pPr lvl="1"/>
            <a:r>
              <a:rPr lang="es-CL" dirty="0" smtClean="0"/>
              <a:t>Clima favorece ventilación urbana (vientos intensos), hay poca estacionalidad</a:t>
            </a:r>
          </a:p>
          <a:p>
            <a:pPr lvl="1"/>
            <a:r>
              <a:rPr lang="es-CL" dirty="0" smtClean="0"/>
              <a:t>No hay demanda por calefacción residencial</a:t>
            </a:r>
          </a:p>
          <a:p>
            <a:pPr lvl="1"/>
            <a:r>
              <a:rPr lang="es-CL" dirty="0" smtClean="0"/>
              <a:t>Mayores fuentes industriales reguladas: termoeléctricas, fundiciones de cobre</a:t>
            </a:r>
          </a:p>
          <a:p>
            <a:r>
              <a:rPr lang="es-CL" dirty="0" smtClean="0"/>
              <a:t>Cumple norma de calidad del aire para MP</a:t>
            </a:r>
            <a:r>
              <a:rPr lang="es-CL" baseline="-25000" dirty="0" smtClean="0"/>
              <a:t>2,5</a:t>
            </a:r>
          </a:p>
          <a:p>
            <a:pPr lvl="1"/>
            <a:r>
              <a:rPr lang="es-CL" dirty="0" smtClean="0"/>
              <a:t>Incluso cumpliría una norma anual de 15 </a:t>
            </a:r>
            <a:r>
              <a:rPr lang="es-CL" dirty="0" smtClean="0">
                <a:latin typeface="Symbol" panose="05050102010706020507" pitchFamily="18" charset="2"/>
              </a:rPr>
              <a:t>m</a:t>
            </a:r>
            <a:r>
              <a:rPr lang="es-CL" dirty="0" smtClean="0"/>
              <a:t>g/m</a:t>
            </a:r>
            <a:r>
              <a:rPr lang="es-CL" baseline="30000" dirty="0" smtClean="0"/>
              <a:t>3</a:t>
            </a:r>
            <a:r>
              <a:rPr lang="es-CL" dirty="0" smtClean="0"/>
              <a:t> </a:t>
            </a:r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7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68346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446509" y="805290"/>
            <a:ext cx="8457602" cy="5438983"/>
          </a:xfrm>
        </p:spPr>
        <p:txBody>
          <a:bodyPr>
            <a:normAutofit fontScale="92500" lnSpcReduction="10000"/>
          </a:bodyPr>
          <a:lstStyle/>
          <a:p>
            <a:r>
              <a:rPr lang="es-CL" dirty="0" smtClean="0"/>
              <a:t>Zona centro:</a:t>
            </a:r>
          </a:p>
          <a:p>
            <a:pPr lvl="1"/>
            <a:r>
              <a:rPr lang="es-CL" dirty="0" smtClean="0"/>
              <a:t>Clima no favorece ventilación urbana (condición de subsidencia permanente)</a:t>
            </a:r>
          </a:p>
          <a:p>
            <a:pPr lvl="2"/>
            <a:r>
              <a:rPr lang="es-CL" dirty="0" smtClean="0"/>
              <a:t>Promueve formación de ozono en grandes ciudades</a:t>
            </a:r>
          </a:p>
          <a:p>
            <a:pPr lvl="2"/>
            <a:r>
              <a:rPr lang="es-CL" dirty="0" smtClean="0"/>
              <a:t>Conduce a episodios de acumulación de contaminación</a:t>
            </a:r>
          </a:p>
          <a:p>
            <a:pPr lvl="1"/>
            <a:r>
              <a:rPr lang="es-CL" dirty="0" smtClean="0"/>
              <a:t>Hay demanda por calefacción residencial</a:t>
            </a:r>
          </a:p>
          <a:p>
            <a:pPr lvl="1"/>
            <a:r>
              <a:rPr lang="es-CL" dirty="0" smtClean="0"/>
              <a:t>Crecimiento del parque de vehículos motorizados presiona con mayores emisiones</a:t>
            </a:r>
          </a:p>
          <a:p>
            <a:pPr lvl="1"/>
            <a:r>
              <a:rPr lang="es-CL" dirty="0" smtClean="0"/>
              <a:t>Muchas fuentes industriales no reguladas (salvo en PDA)</a:t>
            </a:r>
          </a:p>
          <a:p>
            <a:r>
              <a:rPr lang="es-CL" dirty="0" smtClean="0"/>
              <a:t>No </a:t>
            </a:r>
            <a:r>
              <a:rPr lang="es-CL" dirty="0"/>
              <a:t>cumple norma de calidad del aire para MP</a:t>
            </a:r>
            <a:r>
              <a:rPr lang="es-CL" baseline="-25000" dirty="0"/>
              <a:t>2,5</a:t>
            </a:r>
          </a:p>
          <a:p>
            <a:pPr lvl="1"/>
            <a:r>
              <a:rPr lang="es-CL" dirty="0" smtClean="0"/>
              <a:t>Excepto Gran Valparaíso, porque es costera</a:t>
            </a:r>
          </a:p>
          <a:p>
            <a:pPr lvl="1"/>
            <a:r>
              <a:rPr lang="es-CL" dirty="0" smtClean="0"/>
              <a:t>Cumplimiento se ve difícil para el 2030</a:t>
            </a:r>
          </a:p>
          <a:p>
            <a:pPr lvl="1"/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68346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446509" y="862144"/>
            <a:ext cx="8229600" cy="5438983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Zona sur:</a:t>
            </a:r>
          </a:p>
          <a:p>
            <a:pPr lvl="1"/>
            <a:r>
              <a:rPr lang="es-CL" dirty="0" smtClean="0"/>
              <a:t>Clima frío aumenta demanda por calefacción residencial (80% de hogares usan leña)</a:t>
            </a:r>
          </a:p>
          <a:p>
            <a:pPr lvl="1"/>
            <a:r>
              <a:rPr lang="es-CL" dirty="0" smtClean="0"/>
              <a:t>Situación de pobreza dificulta conversión a combustión menos contaminante</a:t>
            </a:r>
          </a:p>
          <a:p>
            <a:pPr lvl="1"/>
            <a:r>
              <a:rPr lang="es-CL" dirty="0" smtClean="0"/>
              <a:t>Mayoría de viviendas con baja calidad térmica </a:t>
            </a:r>
          </a:p>
          <a:p>
            <a:pPr lvl="1"/>
            <a:r>
              <a:rPr lang="es-CL" dirty="0" smtClean="0"/>
              <a:t>Fuentes industriales no están reguladas (salvo en </a:t>
            </a:r>
            <a:r>
              <a:rPr lang="es-CL" dirty="0" err="1" smtClean="0"/>
              <a:t>PDAs</a:t>
            </a:r>
            <a:r>
              <a:rPr lang="es-CL" dirty="0" smtClean="0"/>
              <a:t>)</a:t>
            </a:r>
          </a:p>
          <a:p>
            <a:r>
              <a:rPr lang="es-CL" dirty="0" smtClean="0"/>
              <a:t>No </a:t>
            </a:r>
            <a:r>
              <a:rPr lang="es-CL" dirty="0"/>
              <a:t>cumple norma de calidad del aire para MP</a:t>
            </a:r>
            <a:r>
              <a:rPr lang="es-CL" baseline="-25000" dirty="0"/>
              <a:t>2,5</a:t>
            </a:r>
          </a:p>
          <a:p>
            <a:pPr lvl="1"/>
            <a:r>
              <a:rPr lang="es-CL" dirty="0" smtClean="0"/>
              <a:t>Excepto Gran Concepción porque es costera</a:t>
            </a:r>
          </a:p>
          <a:p>
            <a:pPr lvl="1"/>
            <a:r>
              <a:rPr lang="es-CL" dirty="0" smtClean="0"/>
              <a:t>Cumplimiento no se ve factible para el 2030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5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277679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¿Qué ocurre en la zona sur</a:t>
            </a:r>
            <a:r>
              <a:rPr lang="es-CL" dirty="0" smtClean="0"/>
              <a:t>? </a:t>
            </a:r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1" y="1592836"/>
            <a:ext cx="5102352" cy="26192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43"/>
            <a:ext cx="4051123" cy="191895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23" y="4212043"/>
            <a:ext cx="2558604" cy="191895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700"/>
            <a:ext cx="4051123" cy="303834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619508" y="4634587"/>
            <a:ext cx="245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Imágenes de</a:t>
            </a:r>
          </a:p>
          <a:p>
            <a:r>
              <a:rPr lang="es-CL" dirty="0" smtClean="0"/>
              <a:t>Temuco-Padre Las Casas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67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277679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¿Qué ocurre en la zona sur</a:t>
            </a:r>
            <a:r>
              <a:rPr lang="es-CL" dirty="0" smtClean="0"/>
              <a:t>? (Temuco)</a:t>
            </a:r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3" y="970593"/>
            <a:ext cx="5037201" cy="543544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958237" y="4811883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 smtClean="0"/>
              <a:t>Fuente: </a:t>
            </a:r>
            <a:r>
              <a:rPr lang="en-US" sz="2400" b="1" dirty="0" err="1"/>
              <a:t>Boso</a:t>
            </a:r>
            <a:r>
              <a:rPr lang="en-US" sz="2400" b="1"/>
              <a:t>, </a:t>
            </a:r>
            <a:r>
              <a:rPr lang="en-US" sz="2400" b="1" smtClean="0"/>
              <a:t>A., </a:t>
            </a:r>
            <a:r>
              <a:rPr lang="en-US" sz="2400" b="1" dirty="0" smtClean="0"/>
              <a:t>et al </a:t>
            </a:r>
            <a:r>
              <a:rPr lang="en-US" sz="2400" b="1" dirty="0"/>
              <a:t>(2019). </a:t>
            </a:r>
            <a:endParaRPr lang="en-US" sz="2400" b="1" dirty="0" smtClean="0"/>
          </a:p>
          <a:p>
            <a:r>
              <a:rPr lang="en-US" sz="2400" b="1" i="1" dirty="0" smtClean="0"/>
              <a:t>Energy </a:t>
            </a:r>
            <a:r>
              <a:rPr lang="en-US" sz="2400" b="1" i="1" dirty="0"/>
              <a:t>Policy</a:t>
            </a:r>
            <a:r>
              <a:rPr lang="en-US" sz="2400" b="1" dirty="0"/>
              <a:t>, </a:t>
            </a:r>
            <a:r>
              <a:rPr lang="en-US" sz="2400" b="1" i="1" dirty="0"/>
              <a:t>129</a:t>
            </a:r>
            <a:r>
              <a:rPr lang="en-US" sz="2400" b="1" dirty="0"/>
              <a:t>, 1220–1226. </a:t>
            </a:r>
            <a:endParaRPr lang="es-CL" sz="2400" b="1" dirty="0"/>
          </a:p>
        </p:txBody>
      </p:sp>
    </p:spTree>
    <p:extLst>
      <p:ext uri="{BB962C8B-B14F-4D97-AF65-F5344CB8AC3E}">
        <p14:creationId xmlns:p14="http://schemas.microsoft.com/office/powerpoint/2010/main" val="26878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277679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¿Qué ocurre en la zona sur</a:t>
            </a:r>
            <a:r>
              <a:rPr lang="es-CL" dirty="0" smtClean="0"/>
              <a:t>? (Temuco)</a:t>
            </a:r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1796" y="5710114"/>
            <a:ext cx="742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/>
              <a:t>Fuente: </a:t>
            </a:r>
            <a:r>
              <a:rPr lang="en-US" sz="2400" b="1" dirty="0" smtClean="0"/>
              <a:t>Villalobos </a:t>
            </a:r>
            <a:r>
              <a:rPr lang="en-US" sz="2400" b="1" dirty="0" smtClean="0"/>
              <a:t>et </a:t>
            </a:r>
            <a:r>
              <a:rPr lang="en-US" sz="2400" b="1" dirty="0" smtClean="0"/>
              <a:t>al.  </a:t>
            </a:r>
            <a:r>
              <a:rPr lang="en-US" sz="2400" b="1" i="1" dirty="0" err="1" smtClean="0"/>
              <a:t>Env</a:t>
            </a:r>
            <a:r>
              <a:rPr lang="en-US" sz="2400" b="1" i="1" dirty="0" smtClean="0"/>
              <a:t>. Poll.</a:t>
            </a:r>
            <a:r>
              <a:rPr lang="en-US" sz="2400" b="1" dirty="0" smtClean="0"/>
              <a:t>, </a:t>
            </a:r>
            <a:r>
              <a:rPr lang="en-US" sz="2400" b="1" i="1" dirty="0"/>
              <a:t>236 (2018) </a:t>
            </a:r>
            <a:r>
              <a:rPr lang="en-US" sz="2400" b="1" i="1" dirty="0" smtClean="0"/>
              <a:t>477-487</a:t>
            </a:r>
            <a:endParaRPr lang="es-CL" sz="2400" b="1" dirty="0"/>
          </a:p>
        </p:txBody>
      </p:sp>
      <p:grpSp>
        <p:nvGrpSpPr>
          <p:cNvPr id="11" name="Grupo 10"/>
          <p:cNvGrpSpPr>
            <a:grpSpLocks noChangeAspect="1"/>
          </p:cNvGrpSpPr>
          <p:nvPr/>
        </p:nvGrpSpPr>
        <p:grpSpPr>
          <a:xfrm>
            <a:off x="656309" y="733720"/>
            <a:ext cx="7681601" cy="5075728"/>
            <a:chOff x="285402" y="483435"/>
            <a:chExt cx="8618709" cy="5694936"/>
          </a:xfrm>
        </p:grpSpPr>
        <p:grpSp>
          <p:nvGrpSpPr>
            <p:cNvPr id="12" name="Grupo 11"/>
            <p:cNvGrpSpPr/>
            <p:nvPr/>
          </p:nvGrpSpPr>
          <p:grpSpPr>
            <a:xfrm>
              <a:off x="285402" y="483435"/>
              <a:ext cx="8618709" cy="5694936"/>
              <a:chOff x="285402" y="483435"/>
              <a:chExt cx="8618709" cy="5694936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622" y="483435"/>
                <a:ext cx="8095489" cy="5563715"/>
              </a:xfrm>
              <a:prstGeom prst="rect">
                <a:avLst/>
              </a:prstGeom>
            </p:spPr>
          </p:pic>
          <p:sp>
            <p:nvSpPr>
              <p:cNvPr id="15" name="CuadroTexto 14"/>
              <p:cNvSpPr txBox="1"/>
              <p:nvPr/>
            </p:nvSpPr>
            <p:spPr>
              <a:xfrm>
                <a:off x="4572000" y="5655151"/>
                <a:ext cx="681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2800" b="1" dirty="0" smtClean="0"/>
                  <a:t>LST</a:t>
                </a:r>
                <a:endParaRPr lang="es-CL" sz="2800" b="1" dirty="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 rot="16200000">
                <a:off x="-785693" y="2784143"/>
                <a:ext cx="2665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L" sz="2800" b="1" dirty="0" smtClean="0"/>
                  <a:t>1h PM</a:t>
                </a:r>
                <a:r>
                  <a:rPr lang="es-CL" sz="2800" b="1" baseline="-25000" dirty="0" smtClean="0"/>
                  <a:t>2.5</a:t>
                </a:r>
                <a:r>
                  <a:rPr lang="es-CL" sz="2800" b="1" dirty="0" smtClean="0"/>
                  <a:t>,  </a:t>
                </a:r>
                <a:r>
                  <a:rPr lang="es-CL" sz="2800" b="1" dirty="0" smtClean="0">
                    <a:latin typeface="Symbol" panose="05050102010706020507" pitchFamily="18" charset="2"/>
                  </a:rPr>
                  <a:t>m</a:t>
                </a:r>
                <a:r>
                  <a:rPr lang="es-CL" sz="2800" b="1" dirty="0" smtClean="0"/>
                  <a:t>g/m</a:t>
                </a:r>
                <a:r>
                  <a:rPr lang="es-CL" sz="2800" b="1" baseline="30000" dirty="0" smtClean="0"/>
                  <a:t>3</a:t>
                </a:r>
                <a:endParaRPr lang="es-CL" sz="2800" b="1" baseline="30000" dirty="0"/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186235" y="1041463"/>
              <a:ext cx="3884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000" b="1" dirty="0" err="1" smtClean="0"/>
                <a:t>Average</a:t>
              </a:r>
              <a:r>
                <a:rPr lang="es-CL" sz="2000" b="1" dirty="0" smtClean="0"/>
                <a:t> of 29 </a:t>
              </a:r>
              <a:r>
                <a:rPr lang="es-CL" sz="2000" b="1" dirty="0" err="1" smtClean="0"/>
                <a:t>sampled</a:t>
              </a:r>
              <a:r>
                <a:rPr lang="es-CL" sz="2000" b="1" dirty="0" smtClean="0"/>
                <a:t> </a:t>
              </a:r>
              <a:r>
                <a:rPr lang="es-CL" sz="2000" b="1" dirty="0" err="1" smtClean="0"/>
                <a:t>households</a:t>
              </a:r>
              <a:endParaRPr lang="es-CL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18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77254"/>
            <a:ext cx="8229600" cy="708001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¿Qué ocurre en la zona sur? (Valdivia)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509" y="802729"/>
            <a:ext cx="8229600" cy="1647467"/>
          </a:xfrm>
        </p:spPr>
        <p:txBody>
          <a:bodyPr/>
          <a:lstStyle/>
          <a:p>
            <a:r>
              <a:rPr lang="es-CL" sz="2400" dirty="0" smtClean="0"/>
              <a:t>Consumo de energía por vivienda:</a:t>
            </a:r>
          </a:p>
          <a:p>
            <a:pPr lvl="1"/>
            <a:r>
              <a:rPr lang="es-CL" sz="2000" dirty="0" smtClean="0"/>
              <a:t>13.500 </a:t>
            </a:r>
            <a:r>
              <a:rPr lang="es-CL" sz="2000" dirty="0" err="1" smtClean="0"/>
              <a:t>kWh</a:t>
            </a:r>
            <a:r>
              <a:rPr lang="es-CL" sz="2000" dirty="0" smtClean="0"/>
              <a:t>/año  &lt; 60 m</a:t>
            </a:r>
            <a:r>
              <a:rPr lang="es-CL" sz="2000" baseline="30000" dirty="0" smtClean="0"/>
              <a:t>2</a:t>
            </a:r>
            <a:r>
              <a:rPr lang="es-CL" sz="2000" dirty="0" smtClean="0"/>
              <a:t>,  17.400 </a:t>
            </a:r>
            <a:r>
              <a:rPr lang="es-CL" sz="2000" dirty="0" err="1" smtClean="0"/>
              <a:t>kWh</a:t>
            </a:r>
            <a:r>
              <a:rPr lang="es-CL" sz="2000" dirty="0" smtClean="0"/>
              <a:t>/año &gt; 120 </a:t>
            </a:r>
            <a:r>
              <a:rPr lang="es-CL" sz="2000" dirty="0"/>
              <a:t>m</a:t>
            </a:r>
            <a:r>
              <a:rPr lang="es-CL" sz="2000" baseline="30000" dirty="0"/>
              <a:t>2</a:t>
            </a:r>
          </a:p>
          <a:p>
            <a:pPr lvl="1"/>
            <a:r>
              <a:rPr lang="es-CL" sz="2000" dirty="0" smtClean="0">
                <a:solidFill>
                  <a:srgbClr val="00B0F0"/>
                </a:solidFill>
              </a:rPr>
              <a:t>Nueva Zelandia: 3.900 </a:t>
            </a:r>
            <a:r>
              <a:rPr lang="es-CL" sz="2000" dirty="0" err="1" smtClean="0">
                <a:solidFill>
                  <a:srgbClr val="00B0F0"/>
                </a:solidFill>
              </a:rPr>
              <a:t>kWh</a:t>
            </a:r>
            <a:r>
              <a:rPr lang="es-CL" sz="2000" dirty="0" smtClean="0">
                <a:solidFill>
                  <a:srgbClr val="00B0F0"/>
                </a:solidFill>
              </a:rPr>
              <a:t>/año</a:t>
            </a:r>
          </a:p>
          <a:p>
            <a:pPr lvl="1"/>
            <a:r>
              <a:rPr lang="es-CL" sz="2000" dirty="0" smtClean="0">
                <a:solidFill>
                  <a:srgbClr val="00B050"/>
                </a:solidFill>
              </a:rPr>
              <a:t>EEUU (</a:t>
            </a:r>
            <a:r>
              <a:rPr lang="es-CL" sz="2000" dirty="0" err="1" smtClean="0">
                <a:solidFill>
                  <a:srgbClr val="00B050"/>
                </a:solidFill>
              </a:rPr>
              <a:t>Oregon</a:t>
            </a:r>
            <a:r>
              <a:rPr lang="es-CL" sz="2000" dirty="0" smtClean="0">
                <a:solidFill>
                  <a:srgbClr val="00B050"/>
                </a:solidFill>
              </a:rPr>
              <a:t>, Washington): 7.800 </a:t>
            </a:r>
            <a:r>
              <a:rPr lang="es-CL" sz="2000" dirty="0" err="1" smtClean="0">
                <a:solidFill>
                  <a:srgbClr val="00B050"/>
                </a:solidFill>
              </a:rPr>
              <a:t>kWh</a:t>
            </a:r>
            <a:r>
              <a:rPr lang="es-CL" sz="2000" dirty="0" smtClean="0">
                <a:solidFill>
                  <a:srgbClr val="00B050"/>
                </a:solidFill>
              </a:rPr>
              <a:t>/año</a:t>
            </a:r>
            <a:endParaRPr lang="es-CL" sz="2000" dirty="0" smtClean="0"/>
          </a:p>
          <a:p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" y="2341013"/>
            <a:ext cx="6254496" cy="3974211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5578932" y="3484525"/>
            <a:ext cx="342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smtClean="0"/>
              <a:t>Fuente:</a:t>
            </a:r>
          </a:p>
          <a:p>
            <a:r>
              <a:rPr lang="es-CL" b="1" dirty="0"/>
              <a:t>René </a:t>
            </a:r>
            <a:r>
              <a:rPr lang="es-CL" b="1" dirty="0" smtClean="0"/>
              <a:t>Reyes, </a:t>
            </a:r>
            <a:r>
              <a:rPr lang="es-CL" b="1" dirty="0"/>
              <a:t>Alejandra </a:t>
            </a:r>
            <a:r>
              <a:rPr lang="es-CL" b="1" dirty="0" err="1" smtClean="0"/>
              <a:t>Schueftan</a:t>
            </a:r>
            <a:r>
              <a:rPr lang="es-CL" b="1" dirty="0" smtClean="0"/>
              <a:t>, </a:t>
            </a:r>
          </a:p>
          <a:p>
            <a:r>
              <a:rPr lang="es-CL" b="1" dirty="0" smtClean="0"/>
              <a:t>Cecilia Ruiz, </a:t>
            </a:r>
            <a:r>
              <a:rPr lang="es-CL" b="1" dirty="0"/>
              <a:t>BES | Nº 9 | AÑO 4</a:t>
            </a:r>
          </a:p>
          <a:p>
            <a:r>
              <a:rPr lang="es-CL" b="1" dirty="0"/>
              <a:t>MARZO 2018</a:t>
            </a:r>
          </a:p>
        </p:txBody>
      </p:sp>
    </p:spTree>
    <p:extLst>
      <p:ext uri="{BB962C8B-B14F-4D97-AF65-F5344CB8AC3E}">
        <p14:creationId xmlns:p14="http://schemas.microsoft.com/office/powerpoint/2010/main" val="35356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46509" y="277679"/>
            <a:ext cx="8229600" cy="680705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Conclusiones</a:t>
            </a:r>
            <a:endParaRPr lang="es-CL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012" y="1067170"/>
            <a:ext cx="8570794" cy="4943115"/>
          </a:xfrm>
        </p:spPr>
        <p:txBody>
          <a:bodyPr>
            <a:normAutofit fontScale="92500" lnSpcReduction="10000"/>
          </a:bodyPr>
          <a:lstStyle/>
          <a:p>
            <a:r>
              <a:rPr lang="es-CL" dirty="0" smtClean="0"/>
              <a:t>Gran variabilidad de exposición al MP</a:t>
            </a:r>
            <a:r>
              <a:rPr lang="es-CL" baseline="-25000" dirty="0" smtClean="0"/>
              <a:t>2,5</a:t>
            </a:r>
            <a:r>
              <a:rPr lang="es-CL" dirty="0" smtClean="0"/>
              <a:t> a lo largo del país</a:t>
            </a:r>
          </a:p>
          <a:p>
            <a:pPr lvl="1"/>
            <a:r>
              <a:rPr lang="es-CL" dirty="0" smtClean="0"/>
              <a:t>Zonas costeras cumplen con norma de calidad del aire</a:t>
            </a:r>
          </a:p>
          <a:p>
            <a:r>
              <a:rPr lang="es-CL" dirty="0" smtClean="0"/>
              <a:t>Problema: elevado consumo de leña en la zona sur</a:t>
            </a:r>
          </a:p>
          <a:p>
            <a:pPr lvl="1"/>
            <a:r>
              <a:rPr lang="es-CL" dirty="0" smtClean="0"/>
              <a:t>Apego cultural</a:t>
            </a:r>
          </a:p>
          <a:p>
            <a:pPr lvl="1"/>
            <a:r>
              <a:rPr lang="es-CL" dirty="0" smtClean="0"/>
              <a:t>Factores socioeconómicos</a:t>
            </a:r>
          </a:p>
          <a:p>
            <a:pPr lvl="1"/>
            <a:r>
              <a:rPr lang="es-CL" dirty="0" smtClean="0"/>
              <a:t>Baja calidad de las viviendas</a:t>
            </a:r>
          </a:p>
          <a:p>
            <a:pPr lvl="1"/>
            <a:r>
              <a:rPr lang="es-CL" dirty="0" smtClean="0"/>
              <a:t>Condiciones climáticas </a:t>
            </a:r>
          </a:p>
          <a:p>
            <a:pPr lvl="1"/>
            <a:r>
              <a:rPr lang="es-CL" dirty="0" smtClean="0"/>
              <a:t>Baja percepción </a:t>
            </a:r>
            <a:r>
              <a:rPr lang="es-CL" smtClean="0"/>
              <a:t>del riesgo en interiores</a:t>
            </a:r>
            <a:endParaRPr lang="es-CL" dirty="0" smtClean="0"/>
          </a:p>
          <a:p>
            <a:pPr lvl="1"/>
            <a:r>
              <a:rPr lang="es-CL" dirty="0" smtClean="0"/>
              <a:t>Medidas no priorizadas o regresivas</a:t>
            </a:r>
          </a:p>
          <a:p>
            <a:pPr lvl="1"/>
            <a:r>
              <a:rPr lang="es-CL" dirty="0" smtClean="0"/>
              <a:t>¡Difícil de resolver en el corto plazo!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136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19843" y="112316"/>
            <a:ext cx="8304313" cy="865353"/>
          </a:xfrm>
        </p:spPr>
        <p:txBody>
          <a:bodyPr>
            <a:normAutofit fontScale="92500" lnSpcReduction="10000"/>
          </a:bodyPr>
          <a:lstStyle/>
          <a:p>
            <a:r>
              <a:rPr lang="es-CL" sz="5700" b="1" dirty="0" smtClean="0">
                <a:solidFill>
                  <a:schemeClr val="accent1">
                    <a:lumMod val="75000"/>
                  </a:schemeClr>
                </a:solidFill>
              </a:rPr>
              <a:t>Contenidos</a:t>
            </a:r>
            <a:endParaRPr lang="es-CL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03314" y="1247704"/>
            <a:ext cx="7641276" cy="45530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Agradecimientos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Calidad del </a:t>
            </a:r>
            <a:r>
              <a:rPr lang="es-CL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aire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s-CL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Situación en LAC</a:t>
            </a:r>
            <a:endParaRPr lang="es-CL" sz="3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s-CL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Situación en Chile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s-CL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Impactos en Salud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Tendencias de calidad del aire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CL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s-CL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362946"/>
            <a:ext cx="8304313" cy="96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17951" y="1735988"/>
            <a:ext cx="8229600" cy="81614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Thanks for your attention!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9123998" cy="6259830"/>
          </a:xfrm>
        </p:spPr>
      </p:pic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67825" y="1736233"/>
            <a:ext cx="495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¡Gracias </a:t>
            </a:r>
            <a:r>
              <a:rPr lang="en-US" sz="3600" b="1" dirty="0" err="1" smtClean="0">
                <a:solidFill>
                  <a:schemeClr val="bg1"/>
                </a:solidFill>
              </a:rPr>
              <a:t>por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su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</a:rPr>
              <a:t>atención</a:t>
            </a:r>
            <a:r>
              <a:rPr lang="en-US" sz="3600" b="1" dirty="0" smtClean="0">
                <a:solidFill>
                  <a:schemeClr val="bg1"/>
                </a:solidFill>
              </a:rPr>
              <a:t>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3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3419" y="285340"/>
            <a:ext cx="8304313" cy="1247483"/>
          </a:xfrm>
        </p:spPr>
        <p:txBody>
          <a:bodyPr>
            <a:normAutofit/>
          </a:bodyPr>
          <a:lstStyle/>
          <a:p>
            <a:r>
              <a:rPr lang="es-CL" sz="4800" b="1" dirty="0" smtClean="0">
                <a:solidFill>
                  <a:schemeClr val="accent1">
                    <a:lumMod val="75000"/>
                  </a:schemeClr>
                </a:solidFill>
              </a:rPr>
              <a:t>Agradecimientos</a:t>
            </a:r>
            <a:endParaRPr lang="es-CL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371796" y="1637731"/>
            <a:ext cx="8348708" cy="4676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Centro de Desarrollo Urbano Sustentable, FONDAP 15110020 CEDEUS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Fondecyt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1120154, CONICYT: “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Indoor PM2.5 at Santiago, Chile: composition, source contributions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exposure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its association to health effects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s-CL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Fondecyt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1180894, CONICYT: “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Severe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ambient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PM2.5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pollution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southern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Chile: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atmospheric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sources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s-CL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processes</a:t>
            </a:r>
            <a:r>
              <a:rPr lang="es-CL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”. </a:t>
            </a:r>
            <a:endParaRPr lang="es-C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41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81751"/>
            <a:ext cx="8304313" cy="705873"/>
          </a:xfrm>
        </p:spPr>
        <p:txBody>
          <a:bodyPr>
            <a:normAutofit fontScale="92500" lnSpcReduction="10000"/>
          </a:bodyPr>
          <a:lstStyle/>
          <a:p>
            <a:r>
              <a:rPr lang="es-CL" sz="4800" b="1" dirty="0" smtClean="0">
                <a:solidFill>
                  <a:schemeClr val="accent1">
                    <a:lumMod val="75000"/>
                  </a:schemeClr>
                </a:solidFill>
              </a:rPr>
              <a:t>Calidad del aire en LAC</a:t>
            </a:r>
            <a:endParaRPr lang="es-CL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710025"/>
            <a:ext cx="5919407" cy="517931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71796" y="1327721"/>
            <a:ext cx="518590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Fuentes:</a:t>
            </a:r>
          </a:p>
          <a:p>
            <a:endParaRPr lang="es-CL" dirty="0"/>
          </a:p>
          <a:p>
            <a:r>
              <a:rPr lang="es-CL" dirty="0" err="1" smtClean="0"/>
              <a:t>Urban</a:t>
            </a:r>
            <a:r>
              <a:rPr lang="es-CL" dirty="0" smtClean="0"/>
              <a:t> </a:t>
            </a:r>
            <a:r>
              <a:rPr lang="es-CL" dirty="0" err="1" smtClean="0"/>
              <a:t>Climates</a:t>
            </a:r>
            <a:r>
              <a:rPr lang="es-CL" dirty="0" smtClean="0"/>
              <a:t> in</a:t>
            </a:r>
          </a:p>
          <a:p>
            <a:r>
              <a:rPr lang="es-CL" dirty="0" err="1" smtClean="0"/>
              <a:t>Latin</a:t>
            </a:r>
            <a:r>
              <a:rPr lang="es-CL" dirty="0" smtClean="0"/>
              <a:t> America</a:t>
            </a:r>
          </a:p>
          <a:p>
            <a:r>
              <a:rPr lang="es-CL" dirty="0" smtClean="0"/>
              <a:t>C. Henriquez y</a:t>
            </a:r>
          </a:p>
          <a:p>
            <a:r>
              <a:rPr lang="es-CL" dirty="0" smtClean="0"/>
              <a:t>H. Romero Eds.</a:t>
            </a:r>
          </a:p>
          <a:p>
            <a:r>
              <a:rPr lang="es-CL" dirty="0" err="1" smtClean="0"/>
              <a:t>Springer</a:t>
            </a:r>
            <a:r>
              <a:rPr lang="es-CL" dirty="0" smtClean="0"/>
              <a:t>, 2019</a:t>
            </a:r>
          </a:p>
          <a:p>
            <a:endParaRPr lang="es-CL" dirty="0"/>
          </a:p>
          <a:p>
            <a:r>
              <a:rPr lang="es-CL" dirty="0"/>
              <a:t>Promedio anual</a:t>
            </a:r>
          </a:p>
          <a:p>
            <a:r>
              <a:rPr lang="es-CL" dirty="0"/>
              <a:t>de MP</a:t>
            </a:r>
            <a:r>
              <a:rPr lang="es-CL" baseline="-25000" dirty="0"/>
              <a:t>2.5</a:t>
            </a:r>
            <a:r>
              <a:rPr lang="es-CL" dirty="0"/>
              <a:t> (</a:t>
            </a:r>
            <a:r>
              <a:rPr lang="es-CL" dirty="0">
                <a:latin typeface="Symbol" panose="05050102010706020507" pitchFamily="18" charset="2"/>
              </a:rPr>
              <a:t>m</a:t>
            </a:r>
            <a:r>
              <a:rPr lang="es-CL" dirty="0"/>
              <a:t>g/m</a:t>
            </a:r>
            <a:r>
              <a:rPr lang="es-CL" baseline="30000" dirty="0"/>
              <a:t>3</a:t>
            </a:r>
            <a:r>
              <a:rPr lang="es-CL" dirty="0"/>
              <a:t>)</a:t>
            </a:r>
          </a:p>
          <a:p>
            <a:r>
              <a:rPr lang="es-CL" dirty="0"/>
              <a:t>año 2015</a:t>
            </a:r>
          </a:p>
          <a:p>
            <a:r>
              <a:rPr lang="es-CL" dirty="0"/>
              <a:t>estimado a partir</a:t>
            </a:r>
          </a:p>
          <a:p>
            <a:r>
              <a:rPr lang="es-CL" dirty="0"/>
              <a:t>de datos satelitales</a:t>
            </a:r>
          </a:p>
          <a:p>
            <a:endParaRPr lang="es-CL" dirty="0"/>
          </a:p>
          <a:p>
            <a:r>
              <a:rPr lang="es-CL" dirty="0"/>
              <a:t>Fuente:</a:t>
            </a:r>
          </a:p>
          <a:p>
            <a:endParaRPr lang="es-CL" dirty="0"/>
          </a:p>
          <a:p>
            <a:r>
              <a:rPr lang="en-US" u="sng" dirty="0">
                <a:hlinkClick r:id="rId4"/>
              </a:rPr>
              <a:t>http://fizz.phys.dal.ca/~atmos/martin/?page_id=140</a:t>
            </a:r>
            <a:r>
              <a:rPr lang="en-US" dirty="0"/>
              <a:t> </a:t>
            </a:r>
            <a:endParaRPr lang="es-CL" dirty="0"/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4104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3419" y="18863"/>
            <a:ext cx="8304313" cy="591959"/>
          </a:xfrm>
        </p:spPr>
        <p:txBody>
          <a:bodyPr>
            <a:noAutofit/>
          </a:bodyPr>
          <a:lstStyle/>
          <a:p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</a:rPr>
              <a:t>SINCA (</a:t>
            </a:r>
            <a:r>
              <a:rPr lang="es-CL" sz="3600" dirty="0">
                <a:hlinkClick r:id="rId2"/>
              </a:rPr>
              <a:t>https://sinca.mma.gob.cl</a:t>
            </a:r>
            <a:r>
              <a:rPr lang="es-CL" sz="3600" dirty="0" smtClean="0">
                <a:hlinkClick r:id="rId2"/>
              </a:rPr>
              <a:t>/</a:t>
            </a:r>
            <a:r>
              <a:rPr lang="es-ES" sz="36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endParaRPr lang="es-E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733720"/>
            <a:ext cx="8304313" cy="591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E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s-E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382684" y="2996812"/>
            <a:ext cx="4161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solidFill>
                  <a:schemeClr val="bg1"/>
                </a:solidFill>
              </a:rPr>
              <a:t>Santiago 1989</a:t>
            </a:r>
            <a:endParaRPr lang="es-ES" sz="5400" dirty="0">
              <a:solidFill>
                <a:schemeClr val="bg1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3" y="683021"/>
            <a:ext cx="2688520" cy="58087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1" y="683022"/>
            <a:ext cx="2567346" cy="581620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55" y="664084"/>
            <a:ext cx="2352813" cy="580629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196" y="4963088"/>
            <a:ext cx="1219370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95518"/>
            <a:ext cx="8304313" cy="846052"/>
          </a:xfrm>
        </p:spPr>
        <p:txBody>
          <a:bodyPr>
            <a:normAutofit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Concentraciones de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 (2016-2018)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80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6" y="998424"/>
            <a:ext cx="7214235" cy="515397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50608" y="4949343"/>
            <a:ext cx="3493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Fuente: adaptado de</a:t>
            </a:r>
          </a:p>
          <a:p>
            <a:r>
              <a:rPr lang="en-US" dirty="0" smtClean="0"/>
              <a:t>Villalobos et al, Environmental </a:t>
            </a:r>
          </a:p>
          <a:p>
            <a:r>
              <a:rPr lang="en-US" dirty="0" smtClean="0"/>
              <a:t>Pollution</a:t>
            </a:r>
            <a:r>
              <a:rPr lang="en-US" dirty="0"/>
              <a:t>, Vol. 225 (2017), 514-523</a:t>
            </a:r>
            <a:r>
              <a:rPr lang="en-US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680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95518"/>
            <a:ext cx="8304313" cy="846052"/>
          </a:xfrm>
        </p:spPr>
        <p:txBody>
          <a:bodyPr>
            <a:normAutofit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Efectos en salud asociados al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88119" y="1185880"/>
            <a:ext cx="2578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Fuente:</a:t>
            </a:r>
          </a:p>
          <a:p>
            <a:r>
              <a:rPr lang="es-CL" sz="2000" dirty="0" err="1"/>
              <a:t>Burnett</a:t>
            </a:r>
            <a:r>
              <a:rPr lang="es-CL" sz="2000" dirty="0"/>
              <a:t> y </a:t>
            </a:r>
            <a:r>
              <a:rPr lang="es-CL" sz="2000" dirty="0" smtClean="0"/>
              <a:t>otros,</a:t>
            </a:r>
            <a:r>
              <a:rPr lang="nl-NL" sz="2000" dirty="0" smtClean="0"/>
              <a:t>PNAS</a:t>
            </a:r>
            <a:r>
              <a:rPr lang="nl-NL" sz="2000" dirty="0"/>
              <a:t>, </a:t>
            </a:r>
            <a:endParaRPr lang="nl-NL" sz="2000" dirty="0" smtClean="0"/>
          </a:p>
          <a:p>
            <a:r>
              <a:rPr lang="nl-NL" sz="2000" dirty="0" smtClean="0"/>
              <a:t>September </a:t>
            </a:r>
            <a:r>
              <a:rPr lang="nl-NL" sz="2000" dirty="0"/>
              <a:t>18, </a:t>
            </a:r>
            <a:r>
              <a:rPr lang="nl-NL" sz="2000" dirty="0" smtClean="0"/>
              <a:t> 2018</a:t>
            </a:r>
            <a:r>
              <a:rPr lang="nl-NL" sz="2000" dirty="0"/>
              <a:t>, </a:t>
            </a:r>
            <a:endParaRPr lang="nl-NL" sz="2000" dirty="0" smtClean="0"/>
          </a:p>
          <a:p>
            <a:r>
              <a:rPr lang="nl-NL" sz="2000" dirty="0" smtClean="0"/>
              <a:t>vol</a:t>
            </a:r>
            <a:r>
              <a:rPr lang="nl-NL" sz="2000" dirty="0"/>
              <a:t>. 115, no. 38, </a:t>
            </a:r>
            <a:r>
              <a:rPr lang="nl-NL" sz="2000" dirty="0" smtClean="0"/>
              <a:t>9592–9597</a:t>
            </a:r>
            <a:endParaRPr lang="nl-NL" sz="2000" dirty="0"/>
          </a:p>
          <a:p>
            <a:r>
              <a:rPr lang="nl-NL" sz="2000" dirty="0" smtClean="0">
                <a:hlinkClick r:id="rId3"/>
              </a:rPr>
              <a:t>https</a:t>
            </a:r>
            <a:r>
              <a:rPr lang="nl-NL" sz="2000" dirty="0">
                <a:hlinkClick r:id="rId3"/>
              </a:rPr>
              <a:t>://</a:t>
            </a:r>
            <a:r>
              <a:rPr lang="nl-NL" sz="2000" dirty="0" smtClean="0">
                <a:hlinkClick r:id="rId3"/>
              </a:rPr>
              <a:t>www.pnas.org/content/115/38/9592</a:t>
            </a:r>
            <a:r>
              <a:rPr lang="nl-NL" sz="2000" dirty="0" smtClean="0"/>
              <a:t>  </a:t>
            </a:r>
            <a:endParaRPr lang="nl-NL" sz="2000" dirty="0"/>
          </a:p>
        </p:txBody>
      </p:sp>
      <p:grpSp>
        <p:nvGrpSpPr>
          <p:cNvPr id="12" name="Grupo 11"/>
          <p:cNvGrpSpPr/>
          <p:nvPr/>
        </p:nvGrpSpPr>
        <p:grpSpPr>
          <a:xfrm>
            <a:off x="110187" y="867541"/>
            <a:ext cx="6302785" cy="5440299"/>
            <a:chOff x="110187" y="867541"/>
            <a:chExt cx="6302785" cy="544029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18" y="867541"/>
              <a:ext cx="5876354" cy="5440299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 rot="16200000">
              <a:off x="-1387884" y="3027659"/>
              <a:ext cx="3519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800" b="1" dirty="0" smtClean="0"/>
                <a:t>Mortalidad prematura</a:t>
              </a:r>
              <a:endParaRPr lang="es-CL" sz="2800" b="1" dirty="0"/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6388119" y="3781161"/>
            <a:ext cx="25159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Para 2015 se estima</a:t>
            </a:r>
          </a:p>
          <a:p>
            <a:r>
              <a:rPr lang="es-CL" dirty="0"/>
              <a:t>un daño </a:t>
            </a:r>
            <a:r>
              <a:rPr lang="es-CL" dirty="0" smtClean="0"/>
              <a:t>global de </a:t>
            </a:r>
            <a:r>
              <a:rPr lang="es-CL" dirty="0"/>
              <a:t>8.9 millones</a:t>
            </a:r>
            <a:r>
              <a:rPr lang="es-CL" dirty="0" smtClean="0"/>
              <a:t>, IC </a:t>
            </a:r>
            <a:r>
              <a:rPr lang="es-CL" dirty="0"/>
              <a:t>95%: 7.5 – 10.3 </a:t>
            </a:r>
            <a:r>
              <a:rPr lang="es-CL" dirty="0" smtClean="0"/>
              <a:t>MM</a:t>
            </a:r>
          </a:p>
          <a:p>
            <a:r>
              <a:rPr lang="es-CL" dirty="0" smtClean="0">
                <a:solidFill>
                  <a:srgbClr val="FF0000"/>
                </a:solidFill>
              </a:rPr>
              <a:t>Versus GBD-OMS de 4 MM</a:t>
            </a: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0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95518"/>
            <a:ext cx="8304313" cy="846052"/>
          </a:xfrm>
        </p:spPr>
        <p:txBody>
          <a:bodyPr>
            <a:normAutofit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Efectos en salud asociados al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09934" y="1915124"/>
            <a:ext cx="2578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Fuente:</a:t>
            </a:r>
          </a:p>
          <a:p>
            <a:r>
              <a:rPr lang="es-CL" sz="2000" dirty="0" err="1"/>
              <a:t>Burnett</a:t>
            </a:r>
            <a:r>
              <a:rPr lang="es-CL" sz="2000" dirty="0"/>
              <a:t> y </a:t>
            </a:r>
            <a:r>
              <a:rPr lang="es-CL" sz="2000" dirty="0" smtClean="0"/>
              <a:t>otros,</a:t>
            </a:r>
            <a:r>
              <a:rPr lang="nl-NL" sz="2000" dirty="0" smtClean="0"/>
              <a:t>PNAS</a:t>
            </a:r>
            <a:r>
              <a:rPr lang="nl-NL" sz="2000" dirty="0"/>
              <a:t>, </a:t>
            </a:r>
            <a:endParaRPr lang="nl-NL" sz="2000" dirty="0" smtClean="0"/>
          </a:p>
          <a:p>
            <a:r>
              <a:rPr lang="nl-NL" sz="2000" dirty="0" smtClean="0"/>
              <a:t>September </a:t>
            </a:r>
            <a:r>
              <a:rPr lang="nl-NL" sz="2000" dirty="0"/>
              <a:t>18, </a:t>
            </a:r>
            <a:r>
              <a:rPr lang="nl-NL" sz="2000" dirty="0" smtClean="0"/>
              <a:t> 2018</a:t>
            </a:r>
            <a:r>
              <a:rPr lang="nl-NL" sz="2000" dirty="0"/>
              <a:t>, </a:t>
            </a:r>
            <a:endParaRPr lang="nl-NL" sz="2000" dirty="0" smtClean="0"/>
          </a:p>
          <a:p>
            <a:r>
              <a:rPr lang="nl-NL" sz="2000" dirty="0" smtClean="0"/>
              <a:t>vol</a:t>
            </a:r>
            <a:r>
              <a:rPr lang="nl-NL" sz="2000" dirty="0"/>
              <a:t>. 115, no. 38, </a:t>
            </a:r>
            <a:r>
              <a:rPr lang="nl-NL" sz="2000" dirty="0" smtClean="0"/>
              <a:t>9592–9597</a:t>
            </a:r>
            <a:endParaRPr lang="nl-NL" sz="2000" dirty="0"/>
          </a:p>
          <a:p>
            <a:r>
              <a:rPr lang="nl-NL" sz="2000" dirty="0" smtClean="0">
                <a:hlinkClick r:id="rId3"/>
              </a:rPr>
              <a:t>https</a:t>
            </a:r>
            <a:r>
              <a:rPr lang="nl-NL" sz="2000" dirty="0">
                <a:hlinkClick r:id="rId3"/>
              </a:rPr>
              <a:t>://</a:t>
            </a:r>
            <a:r>
              <a:rPr lang="nl-NL" sz="2000" dirty="0" smtClean="0">
                <a:hlinkClick r:id="rId3"/>
              </a:rPr>
              <a:t>www.pnas.org/content/115/38/9592</a:t>
            </a:r>
            <a:r>
              <a:rPr lang="nl-NL" sz="2000" dirty="0" smtClean="0"/>
              <a:t>  </a:t>
            </a:r>
            <a:endParaRPr lang="nl-NL" sz="20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536"/>
            <a:ext cx="6254496" cy="55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1796" y="95518"/>
            <a:ext cx="8304313" cy="846052"/>
          </a:xfrm>
        </p:spPr>
        <p:txBody>
          <a:bodyPr>
            <a:normAutofit/>
          </a:bodyPr>
          <a:lstStyle/>
          <a:p>
            <a:r>
              <a:rPr lang="es-CL" sz="4000" b="1" dirty="0" smtClean="0">
                <a:solidFill>
                  <a:schemeClr val="accent1">
                    <a:lumMod val="75000"/>
                  </a:schemeClr>
                </a:solidFill>
              </a:rPr>
              <a:t>Tendencias del MP</a:t>
            </a:r>
            <a:r>
              <a:rPr lang="es-CL" sz="4000" b="1" baseline="-25000" dirty="0" smtClean="0">
                <a:solidFill>
                  <a:schemeClr val="accent1">
                    <a:lumMod val="75000"/>
                  </a:schemeClr>
                </a:solidFill>
              </a:rPr>
              <a:t>2,5</a:t>
            </a:r>
            <a:endParaRPr lang="es-CL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371796" y="249568"/>
            <a:ext cx="8304313" cy="107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9795"/>
            <a:ext cx="9144000" cy="468923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7380111" y="6462888"/>
            <a:ext cx="1524000" cy="250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7531822" y="6406034"/>
            <a:ext cx="161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www.cedeus.cl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8" y="732116"/>
            <a:ext cx="8795142" cy="52843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968913"/>
            <a:ext cx="338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Fuente: </a:t>
            </a:r>
            <a:r>
              <a:rPr lang="es-CL" dirty="0">
                <a:hlinkClick r:id="rId4"/>
              </a:rPr>
              <a:t>https://sinca.mma.gob.cl/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7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n CEDEUS_logo UC_1307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teknocopy.thmx</Template>
  <TotalTime>1646</TotalTime>
  <Words>710</Words>
  <Application>Microsoft Office PowerPoint</Application>
  <PresentationFormat>Presentación en pantalla (4:3)</PresentationFormat>
  <Paragraphs>142</Paragraphs>
  <Slides>20</Slides>
  <Notes>1</Notes>
  <HiddenSlides>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Symbol</vt:lpstr>
      <vt:lpstr>Presentacion CEDEUS_logo UC_130710</vt:lpstr>
      <vt:lpstr> Salud urbana y calidad del aire en Chile: ¿nos estamos moviendo hacia cumplir el ODS # 11?  Héctor Jorquera P. Universidad Católica de Chile Chemical &amp; Bioprocess Engineering jorquera@ing.puc.cl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Conclusiones</vt:lpstr>
      <vt:lpstr>Conclusiones</vt:lpstr>
      <vt:lpstr>¿Qué ocurre en la zona sur? </vt:lpstr>
      <vt:lpstr>¿Qué ocurre en la zona sur? (Temuco)</vt:lpstr>
      <vt:lpstr>¿Qué ocurre en la zona sur? (Temuco)</vt:lpstr>
      <vt:lpstr>¿Qué ocurre en la zona sur? (Valdivia)</vt:lpstr>
      <vt:lpstr>Conclusiones</vt:lpstr>
      <vt:lpstr>Thanks for your attention!</vt:lpstr>
    </vt:vector>
  </TitlesOfParts>
  <Company>Universidad Católica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Pamela  Sthandier</dc:creator>
  <cp:lastModifiedBy>Hector</cp:lastModifiedBy>
  <cp:revision>139</cp:revision>
  <dcterms:created xsi:type="dcterms:W3CDTF">2013-06-10T03:28:55Z</dcterms:created>
  <dcterms:modified xsi:type="dcterms:W3CDTF">2019-04-22T16:07:20Z</dcterms:modified>
</cp:coreProperties>
</file>